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8" r:id="rId3"/>
    <p:sldId id="257" r:id="rId4"/>
    <p:sldId id="259" r:id="rId5"/>
    <p:sldId id="273" r:id="rId6"/>
    <p:sldId id="272" r:id="rId7"/>
    <p:sldId id="262" r:id="rId8"/>
    <p:sldId id="276" r:id="rId9"/>
    <p:sldId id="274" r:id="rId10"/>
    <p:sldId id="279" r:id="rId11"/>
    <p:sldId id="261" r:id="rId12"/>
    <p:sldId id="275" r:id="rId13"/>
    <p:sldId id="263" r:id="rId14"/>
    <p:sldId id="278" r:id="rId15"/>
    <p:sldId id="27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19" autoAdjust="0"/>
  </p:normalViewPr>
  <p:slideViewPr>
    <p:cSldViewPr snapToGrid="0" snapToObjects="1">
      <p:cViewPr varScale="1">
        <p:scale>
          <a:sx n="100" d="100"/>
          <a:sy n="100" d="100"/>
        </p:scale>
        <p:origin x="-8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849C38-0B83-5243-B26F-0555714ACB88}" type="datetime1">
              <a:rPr lang="de-DE" smtClean="0"/>
              <a:t>13.06.17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BDBAEB-069B-4049-93C9-0109F9B23B8D}" type="slidenum">
              <a:rPr lang="de-DE" smtClean="0"/>
              <a:t>‹Nr.›</a:t>
            </a:fld>
            <a:endParaRPr lang="de-DE"/>
          </a:p>
        </p:txBody>
      </p:sp>
    </p:spTree>
    <p:extLst>
      <p:ext uri="{BB962C8B-B14F-4D97-AF65-F5344CB8AC3E}">
        <p14:creationId xmlns:p14="http://schemas.microsoft.com/office/powerpoint/2010/main" val="3698805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5D12E-3091-C64C-AA6B-9591EE9B963B}" type="datetime1">
              <a:rPr lang="de-DE" smtClean="0"/>
              <a:t>13.06.17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B3184-FB7F-3D41-9E83-188B6190BE37}" type="slidenum">
              <a:rPr lang="de-DE" smtClean="0"/>
              <a:t>‹Nr.›</a:t>
            </a:fld>
            <a:endParaRPr lang="de-DE"/>
          </a:p>
        </p:txBody>
      </p:sp>
    </p:spTree>
    <p:extLst>
      <p:ext uri="{BB962C8B-B14F-4D97-AF65-F5344CB8AC3E}">
        <p14:creationId xmlns:p14="http://schemas.microsoft.com/office/powerpoint/2010/main" val="3015454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3CB3184-FB7F-3D41-9E83-188B6190BE37}" type="slidenum">
              <a:rPr lang="de-DE" smtClean="0"/>
              <a:t>2</a:t>
            </a:fld>
            <a:endParaRPr lang="de-DE"/>
          </a:p>
        </p:txBody>
      </p:sp>
    </p:spTree>
    <p:extLst>
      <p:ext uri="{BB962C8B-B14F-4D97-AF65-F5344CB8AC3E}">
        <p14:creationId xmlns:p14="http://schemas.microsoft.com/office/powerpoint/2010/main" val="6388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North </a:t>
            </a:r>
            <a:r>
              <a:rPr lang="de-DE" dirty="0" err="1" smtClean="0"/>
              <a:t>Sentinel</a:t>
            </a:r>
            <a:r>
              <a:rPr lang="de-DE" smtClean="0"/>
              <a:t> Island</a:t>
            </a:r>
            <a:endParaRPr lang="de-DE"/>
          </a:p>
        </p:txBody>
      </p:sp>
      <p:sp>
        <p:nvSpPr>
          <p:cNvPr id="4" name="Foliennummernplatzhalter 3"/>
          <p:cNvSpPr>
            <a:spLocks noGrp="1"/>
          </p:cNvSpPr>
          <p:nvPr>
            <p:ph type="sldNum" sz="quarter" idx="10"/>
          </p:nvPr>
        </p:nvSpPr>
        <p:spPr/>
        <p:txBody>
          <a:bodyPr/>
          <a:lstStyle/>
          <a:p>
            <a:fld id="{53CB3184-FB7F-3D41-9E83-188B6190BE37}" type="slidenum">
              <a:rPr lang="de-DE" smtClean="0"/>
              <a:t>8</a:t>
            </a:fld>
            <a:endParaRPr lang="de-DE"/>
          </a:p>
        </p:txBody>
      </p:sp>
    </p:spTree>
    <p:extLst>
      <p:ext uri="{BB962C8B-B14F-4D97-AF65-F5344CB8AC3E}">
        <p14:creationId xmlns:p14="http://schemas.microsoft.com/office/powerpoint/2010/main" val="264121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r>
              <a:rPr lang="de-DE" smtClean="0"/>
              <a:t>Anthropologie des Staates</a:t>
            </a:r>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r>
              <a:rPr lang="de-DE" smtClean="0"/>
              <a:t>Anthropologie des Staates</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Anthropologie des Staates</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de-DE" smtClean="0"/>
              <a:t>Mastertitelformat bearbeiten</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de-DE" smtClean="0"/>
              <a:t>Mastertitelformat bearbeiten</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de-DE" smtClean="0"/>
              <a:t>Bild auf Platzhalter ziehen oder durch Klicken auf Symbol hinzufügen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der mit Beschriftung">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de-DE" smtClean="0"/>
              <a:t>Bild auf Platzhalter ziehen oder durch Klicken auf Symbol hinzufügen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de-DE" smtClean="0"/>
              <a:t>Bild auf Platzhalter ziehen oder durch Klicken auf Symbol hinzufügen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de-DE" smtClean="0"/>
              <a:t>Mastertitelformat bearbeiten</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über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de-DE" smtClean="0"/>
              <a:t>Mastertitelformat bearbeiten</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de-DE" smtClean="0"/>
              <a:t>Bild auf Platzhalter ziehen oder durch Klicken auf Symbol hinzufügen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der über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de-DE" smtClean="0"/>
              <a:t>Mastertitelformat bearbeiten</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de-DE" smtClean="0"/>
              <a:t>Bild auf Platzhalter ziehen oder durch Klicken auf Symbol hinzufügen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de-DE" smtClean="0"/>
              <a:t>Bild auf Platzhalter ziehen oder durch Klicken auf Symbol hinzufügen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r>
              <a:rPr lang="de-DE" smtClean="0"/>
              <a:t>Anthropologie des Staates</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r>
              <a:rPr lang="de-DE" smtClean="0"/>
              <a:t>Anthropologie des Staates</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de-DE" smtClean="0"/>
              <a:t>Mastertitelformat bearbeiten</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r>
              <a:rPr lang="de-DE" smtClean="0"/>
              <a:t>Anthropologie des Staates</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Wasserzeichen">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de-DE" smtClean="0"/>
              <a:t>Mastertextformat bearbeiten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de-DE" smtClean="0"/>
              <a:t>Mastertitelformat bearbeiten</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r>
              <a:rPr lang="de-DE" smtClean="0"/>
              <a:t>Anthropologie des Staates</a:t>
            </a:r>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de-DE" smtClean="0"/>
              <a:t>Mastertitelformat bearbeiten</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de-DE" smtClean="0"/>
              <a:t>Mastertextformat bearbeiten</a:t>
            </a:r>
          </a:p>
        </p:txBody>
      </p:sp>
      <p:sp>
        <p:nvSpPr>
          <p:cNvPr id="4" name="Date Placeholder 3"/>
          <p:cNvSpPr>
            <a:spLocks noGrp="1"/>
          </p:cNvSpPr>
          <p:nvPr>
            <p:ph type="dt" sz="half" idx="10"/>
          </p:nvPr>
        </p:nvSpPr>
        <p:spPr/>
        <p:txBody>
          <a:bodyPr/>
          <a:lstStyle/>
          <a:p>
            <a:r>
              <a:rPr lang="de-DE" smtClean="0"/>
              <a:t>Anthropologie des Staates</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 mit Wasserzeichen">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de-DE" smtClean="0"/>
              <a:t>Mastertextformat bearbeiten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de-DE" smtClean="0"/>
              <a:t>Mastertitelformat bearbeiten</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r>
              <a:rPr lang="de-DE" smtClean="0"/>
              <a:t>Anthropologie des Staates</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 mit 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de-DE" smtClean="0"/>
              <a:t>Mastertitelformat bearbeiten</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de-DE" smtClean="0"/>
              <a:t>Bild auf Platzhalter ziehen oder durch Klicken auf Symbol hinzufügen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7" name="Date Placeholder 6"/>
          <p:cNvSpPr>
            <a:spLocks noGrp="1"/>
          </p:cNvSpPr>
          <p:nvPr>
            <p:ph type="dt" sz="half" idx="10"/>
          </p:nvPr>
        </p:nvSpPr>
        <p:spPr/>
        <p:txBody>
          <a:bodyPr/>
          <a:lstStyle/>
          <a:p>
            <a:r>
              <a:rPr lang="de-DE" smtClean="0"/>
              <a:t>Anthropologie des Staates</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‹Nr.›</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halte, oben und u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Date Placeholder 4"/>
          <p:cNvSpPr>
            <a:spLocks noGrp="1"/>
          </p:cNvSpPr>
          <p:nvPr>
            <p:ph type="dt" sz="half" idx="10"/>
          </p:nvPr>
        </p:nvSpPr>
        <p:spPr/>
        <p:txBody>
          <a:bodyPr/>
          <a:lstStyle/>
          <a:p>
            <a:r>
              <a:rPr lang="de-DE" smtClean="0"/>
              <a:t>Anthropologie des Staates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de-DE" smtClean="0"/>
              <a:t>Mastertitelformat bearbeiten</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r>
              <a:rPr lang="de-DE" smtClean="0"/>
              <a:t>Anthropologie des Staates</a:t>
            </a:r>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 Id="rId3"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Anthropologie des Staates</a:t>
            </a:r>
            <a:endParaRPr lang="de-DE" b="1" dirty="0"/>
          </a:p>
        </p:txBody>
      </p:sp>
      <p:sp>
        <p:nvSpPr>
          <p:cNvPr id="3" name="Untertitel 2"/>
          <p:cNvSpPr>
            <a:spLocks noGrp="1"/>
          </p:cNvSpPr>
          <p:nvPr>
            <p:ph type="subTitle" idx="1"/>
          </p:nvPr>
        </p:nvSpPr>
        <p:spPr/>
        <p:txBody>
          <a:bodyPr/>
          <a:lstStyle/>
          <a:p>
            <a:r>
              <a:rPr lang="de-DE" b="1" dirty="0" smtClean="0"/>
              <a:t>Idee und Legitimierungszwang</a:t>
            </a:r>
            <a:endParaRPr lang="de-DE" b="1" dirty="0"/>
          </a:p>
        </p:txBody>
      </p:sp>
      <p:pic>
        <p:nvPicPr>
          <p:cNvPr id="4" name="Bild 3" descr="Leviathan_by_Thomas_Hobbe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63500"/>
            <a:ext cx="5694362" cy="4453934"/>
          </a:xfrm>
          <a:prstGeom prst="rect">
            <a:avLst/>
          </a:prstGeom>
        </p:spPr>
      </p:pic>
    </p:spTree>
    <p:extLst>
      <p:ext uri="{BB962C8B-B14F-4D97-AF65-F5344CB8AC3E}">
        <p14:creationId xmlns:p14="http://schemas.microsoft.com/office/powerpoint/2010/main" val="19658032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pic>
        <p:nvPicPr>
          <p:cNvPr id="3" name="Bild 2" descr="Machiavelli K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588"/>
            <a:ext cx="9150222" cy="4842412"/>
          </a:xfrm>
          <a:prstGeom prst="rect">
            <a:avLst/>
          </a:prstGeom>
        </p:spPr>
      </p:pic>
    </p:spTree>
    <p:extLst>
      <p:ext uri="{BB962C8B-B14F-4D97-AF65-F5344CB8AC3E}">
        <p14:creationId xmlns:p14="http://schemas.microsoft.com/office/powerpoint/2010/main" val="29749448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pic>
        <p:nvPicPr>
          <p:cNvPr id="2" name="Bild 1" descr="hayek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7688"/>
            <a:ext cx="9144000" cy="5138225"/>
          </a:xfrm>
          <a:prstGeom prst="rect">
            <a:avLst/>
          </a:prstGeom>
        </p:spPr>
      </p:pic>
    </p:spTree>
    <p:extLst>
      <p:ext uri="{BB962C8B-B14F-4D97-AF65-F5344CB8AC3E}">
        <p14:creationId xmlns:p14="http://schemas.microsoft.com/office/powerpoint/2010/main" val="3567134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pic>
        <p:nvPicPr>
          <p:cNvPr id="2" name="Bild 1" descr="BismarckZit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 y="1012312"/>
            <a:ext cx="8100756" cy="5149710"/>
          </a:xfrm>
          <a:prstGeom prst="rect">
            <a:avLst/>
          </a:prstGeom>
        </p:spPr>
      </p:pic>
    </p:spTree>
    <p:extLst>
      <p:ext uri="{BB962C8B-B14F-4D97-AF65-F5344CB8AC3E}">
        <p14:creationId xmlns:p14="http://schemas.microsoft.com/office/powerpoint/2010/main" val="22184010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2" name="Rechteck 1"/>
          <p:cNvSpPr/>
          <p:nvPr/>
        </p:nvSpPr>
        <p:spPr>
          <a:xfrm>
            <a:off x="177800" y="596900"/>
            <a:ext cx="8826500" cy="2708434"/>
          </a:xfrm>
          <a:prstGeom prst="rect">
            <a:avLst/>
          </a:prstGeom>
        </p:spPr>
        <p:txBody>
          <a:bodyPr wrap="square">
            <a:spAutoFit/>
          </a:bodyPr>
          <a:lstStyle/>
          <a:p>
            <a:pPr algn="ctr"/>
            <a:r>
              <a:rPr lang="de-DE" sz="2700" b="1" dirty="0" smtClean="0"/>
              <a:t>Das preußische Allgemeine Landrecht</a:t>
            </a:r>
          </a:p>
          <a:p>
            <a:endParaRPr lang="de-DE" dirty="0" smtClean="0"/>
          </a:p>
          <a:p>
            <a:r>
              <a:rPr lang="de-DE" sz="2500" dirty="0" smtClean="0"/>
              <a:t>§ 74 </a:t>
            </a:r>
          </a:p>
          <a:p>
            <a:r>
              <a:rPr lang="de-DE" sz="2500" dirty="0" smtClean="0"/>
              <a:t>Einzelne </a:t>
            </a:r>
            <a:r>
              <a:rPr lang="de-DE" sz="2500" dirty="0"/>
              <a:t>Rechte und Vorteile der Mitglieder des Staats müssen den Rechten und Pflichten zur Beförderung des gemeinschaftlichen Wohls, wenn zwischen beiden ein wirklicher Widerspruch (Kollision) eintritt, nachstehen</a:t>
            </a:r>
            <a:r>
              <a:rPr lang="de-DE" sz="2500" dirty="0" smtClean="0"/>
              <a:t>.</a:t>
            </a:r>
            <a:endParaRPr lang="de-DE" sz="2500" dirty="0"/>
          </a:p>
        </p:txBody>
      </p:sp>
    </p:spTree>
    <p:extLst>
      <p:ext uri="{BB962C8B-B14F-4D97-AF65-F5344CB8AC3E}">
        <p14:creationId xmlns:p14="http://schemas.microsoft.com/office/powerpoint/2010/main" val="19764736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2" name="Rechteck 1"/>
          <p:cNvSpPr/>
          <p:nvPr/>
        </p:nvSpPr>
        <p:spPr>
          <a:xfrm>
            <a:off x="177800" y="596900"/>
            <a:ext cx="8826500" cy="5816978"/>
          </a:xfrm>
          <a:prstGeom prst="rect">
            <a:avLst/>
          </a:prstGeom>
        </p:spPr>
        <p:txBody>
          <a:bodyPr wrap="square">
            <a:spAutoFit/>
          </a:bodyPr>
          <a:lstStyle/>
          <a:p>
            <a:pPr algn="ctr"/>
            <a:r>
              <a:rPr lang="de-DE" sz="2200" b="1" dirty="0" smtClean="0"/>
              <a:t>Beispiele für </a:t>
            </a:r>
            <a:r>
              <a:rPr lang="de-DE" sz="2200" b="1" dirty="0" err="1" smtClean="0"/>
              <a:t>Delegitimierung</a:t>
            </a:r>
            <a:endParaRPr lang="de-DE" sz="2200" b="1" dirty="0" smtClean="0"/>
          </a:p>
          <a:p>
            <a:pPr algn="ctr"/>
            <a:r>
              <a:rPr lang="de-DE" sz="2200" b="1" dirty="0" smtClean="0"/>
              <a:t>Die sogenannten Grundrechte im Grundgesetz</a:t>
            </a:r>
          </a:p>
          <a:p>
            <a:pPr algn="ctr"/>
            <a:r>
              <a:rPr lang="de-DE" sz="2200" b="1" dirty="0" smtClean="0"/>
              <a:t>§ 1 - 19</a:t>
            </a:r>
          </a:p>
          <a:p>
            <a:endParaRPr lang="de-DE" dirty="0" smtClean="0"/>
          </a:p>
          <a:p>
            <a:r>
              <a:rPr lang="de-DE" dirty="0" smtClean="0"/>
              <a:t>§ 2 (</a:t>
            </a:r>
            <a:r>
              <a:rPr lang="de-DE" dirty="0"/>
              <a:t>2) Jeder hat das Recht auf Leben und körperliche Unversehrtheit. Die Freiheit der Person ist unverletzlich. In diese Rechte darf nur auf Grund eines Gesetzes eingegriffen werden</a:t>
            </a:r>
            <a:r>
              <a:rPr lang="de-DE" dirty="0" smtClean="0"/>
              <a:t>.</a:t>
            </a:r>
          </a:p>
          <a:p>
            <a:endParaRPr lang="de-DE" dirty="0" smtClean="0"/>
          </a:p>
          <a:p>
            <a:r>
              <a:rPr lang="de-DE" dirty="0" smtClean="0"/>
              <a:t>§ 4 (</a:t>
            </a:r>
            <a:r>
              <a:rPr lang="de-DE" dirty="0"/>
              <a:t>3) Niemand darf </a:t>
            </a:r>
            <a:r>
              <a:rPr lang="de-DE" dirty="0" smtClean="0"/>
              <a:t>gegen </a:t>
            </a:r>
            <a:r>
              <a:rPr lang="de-DE" dirty="0"/>
              <a:t>sein Gewissen zum Kriegsdienst mit der Waffe gezwungen werden. Das Nähere regelt ein Bundesgesetz.</a:t>
            </a:r>
          </a:p>
          <a:p>
            <a:endParaRPr lang="de-DE" dirty="0" smtClean="0"/>
          </a:p>
          <a:p>
            <a:r>
              <a:rPr lang="de-DE" dirty="0" smtClean="0"/>
              <a:t>§ 5 (</a:t>
            </a:r>
            <a:r>
              <a:rPr lang="de-DE" dirty="0"/>
              <a:t>1) Jeder hat das Recht, seine Meinung in Wort, Schrift und Bild frei zu äußern </a:t>
            </a:r>
            <a:r>
              <a:rPr lang="de-DE" dirty="0" smtClean="0"/>
              <a:t>... Eine </a:t>
            </a:r>
            <a:r>
              <a:rPr lang="de-DE" dirty="0"/>
              <a:t>Zensur findet nicht statt.</a:t>
            </a:r>
          </a:p>
          <a:p>
            <a:r>
              <a:rPr lang="de-DE" dirty="0"/>
              <a:t>(2) Diese Rechte finden ihre Schranken in den Vorschriften der allgemeinen </a:t>
            </a:r>
            <a:r>
              <a:rPr lang="de-DE" dirty="0" smtClean="0"/>
              <a:t>Gesetze...</a:t>
            </a:r>
          </a:p>
          <a:p>
            <a:r>
              <a:rPr lang="de-DE" dirty="0" smtClean="0"/>
              <a:t>(3</a:t>
            </a:r>
            <a:r>
              <a:rPr lang="de-DE" dirty="0"/>
              <a:t>) Kunst und Wissenschaft, Forschung und Lehre sind frei. Die Freiheit der Lehre entbindet nicht von der Treue zur Verfassung.</a:t>
            </a:r>
          </a:p>
          <a:p>
            <a:endParaRPr lang="de-DE" dirty="0" smtClean="0"/>
          </a:p>
          <a:p>
            <a:r>
              <a:rPr lang="de-DE" dirty="0" smtClean="0"/>
              <a:t>§ 6 (3</a:t>
            </a:r>
            <a:r>
              <a:rPr lang="de-DE" dirty="0"/>
              <a:t>) Gegen den Willen der Erziehungsberechtigten dürfen Kinder nur auf Grund eines Gesetzes von der Familie getrennt </a:t>
            </a:r>
            <a:r>
              <a:rPr lang="de-DE" dirty="0" smtClean="0"/>
              <a:t>werden..</a:t>
            </a:r>
            <a:endParaRPr lang="de-DE" dirty="0"/>
          </a:p>
          <a:p>
            <a:endParaRPr lang="de-DE" dirty="0" smtClean="0"/>
          </a:p>
          <a:p>
            <a:endParaRPr lang="de-DE" dirty="0"/>
          </a:p>
        </p:txBody>
      </p:sp>
    </p:spTree>
    <p:extLst>
      <p:ext uri="{BB962C8B-B14F-4D97-AF65-F5344CB8AC3E}">
        <p14:creationId xmlns:p14="http://schemas.microsoft.com/office/powerpoint/2010/main" val="37958250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2" name="Rechteck 1"/>
          <p:cNvSpPr/>
          <p:nvPr/>
        </p:nvSpPr>
        <p:spPr>
          <a:xfrm>
            <a:off x="177800" y="596900"/>
            <a:ext cx="8826500" cy="5816978"/>
          </a:xfrm>
          <a:prstGeom prst="rect">
            <a:avLst/>
          </a:prstGeom>
        </p:spPr>
        <p:txBody>
          <a:bodyPr wrap="square">
            <a:spAutoFit/>
          </a:bodyPr>
          <a:lstStyle/>
          <a:p>
            <a:pPr algn="ctr"/>
            <a:r>
              <a:rPr lang="de-DE" sz="2200" b="1" dirty="0" smtClean="0"/>
              <a:t>Beispiele für </a:t>
            </a:r>
            <a:r>
              <a:rPr lang="de-DE" sz="2200" b="1" dirty="0" err="1" smtClean="0"/>
              <a:t>Delegitimierung</a:t>
            </a:r>
            <a:endParaRPr lang="de-DE" sz="2200" b="1" dirty="0" smtClean="0"/>
          </a:p>
          <a:p>
            <a:pPr algn="ctr"/>
            <a:r>
              <a:rPr lang="de-DE" sz="2200" b="1" dirty="0" smtClean="0"/>
              <a:t>Die sogenannten Grundrechte im Grundgesetz</a:t>
            </a:r>
          </a:p>
          <a:p>
            <a:pPr algn="ctr"/>
            <a:r>
              <a:rPr lang="de-DE" sz="2200" b="1" dirty="0" smtClean="0"/>
              <a:t>§ 1 - 19</a:t>
            </a:r>
          </a:p>
          <a:p>
            <a:endParaRPr lang="de-DE" dirty="0" smtClean="0"/>
          </a:p>
          <a:p>
            <a:r>
              <a:rPr lang="de-DE" dirty="0" smtClean="0"/>
              <a:t>§ 2 (</a:t>
            </a:r>
            <a:r>
              <a:rPr lang="de-DE" dirty="0"/>
              <a:t>2) Jeder hat das Recht auf Leben und körperliche Unversehrtheit. Die Freiheit der Person ist unverletzlich. In diese Rechte darf nur auf Grund eines Gesetzes eingegriffen werden</a:t>
            </a:r>
            <a:r>
              <a:rPr lang="de-DE" dirty="0" smtClean="0"/>
              <a:t>.</a:t>
            </a:r>
          </a:p>
          <a:p>
            <a:endParaRPr lang="de-DE" dirty="0" smtClean="0"/>
          </a:p>
          <a:p>
            <a:r>
              <a:rPr lang="de-DE" dirty="0" smtClean="0"/>
              <a:t>§ 4 (</a:t>
            </a:r>
            <a:r>
              <a:rPr lang="de-DE" dirty="0"/>
              <a:t>3) Niemand darf </a:t>
            </a:r>
            <a:r>
              <a:rPr lang="de-DE" dirty="0" smtClean="0"/>
              <a:t>gegen </a:t>
            </a:r>
            <a:r>
              <a:rPr lang="de-DE" dirty="0"/>
              <a:t>sein Gewissen zum Kriegsdienst mit der Waffe gezwungen werden. Das Nähere regelt ein Bundesgesetz.</a:t>
            </a:r>
          </a:p>
          <a:p>
            <a:endParaRPr lang="de-DE" dirty="0" smtClean="0"/>
          </a:p>
          <a:p>
            <a:r>
              <a:rPr lang="de-DE" dirty="0" smtClean="0"/>
              <a:t>§ 5 (</a:t>
            </a:r>
            <a:r>
              <a:rPr lang="de-DE" dirty="0"/>
              <a:t>1) Jeder hat das Recht, seine Meinung in Wort, Schrift und Bild frei zu äußern </a:t>
            </a:r>
            <a:r>
              <a:rPr lang="de-DE" dirty="0" smtClean="0"/>
              <a:t>... Eine </a:t>
            </a:r>
            <a:r>
              <a:rPr lang="de-DE" dirty="0"/>
              <a:t>Zensur findet nicht statt.</a:t>
            </a:r>
          </a:p>
          <a:p>
            <a:r>
              <a:rPr lang="de-DE" dirty="0"/>
              <a:t>(2) Diese Rechte finden ihre Schranken in den Vorschriften der allgemeinen </a:t>
            </a:r>
            <a:r>
              <a:rPr lang="de-DE" dirty="0" smtClean="0"/>
              <a:t>Gesetze...</a:t>
            </a:r>
          </a:p>
          <a:p>
            <a:r>
              <a:rPr lang="de-DE" dirty="0" smtClean="0"/>
              <a:t>(3</a:t>
            </a:r>
            <a:r>
              <a:rPr lang="de-DE" dirty="0"/>
              <a:t>) Kunst und Wissenschaft, Forschung und Lehre sind frei. Die Freiheit der Lehre entbindet nicht von der Treue zur Verfassung.</a:t>
            </a:r>
          </a:p>
          <a:p>
            <a:endParaRPr lang="de-DE" dirty="0" smtClean="0"/>
          </a:p>
          <a:p>
            <a:r>
              <a:rPr lang="de-DE" dirty="0" smtClean="0"/>
              <a:t>§ 6 (3</a:t>
            </a:r>
            <a:r>
              <a:rPr lang="de-DE" dirty="0"/>
              <a:t>) Gegen den Willen der Erziehungsberechtigten dürfen Kinder nur auf Grund eines Gesetzes von der Familie getrennt </a:t>
            </a:r>
            <a:r>
              <a:rPr lang="de-DE" dirty="0" smtClean="0"/>
              <a:t>werden..</a:t>
            </a:r>
            <a:endParaRPr lang="de-DE" dirty="0"/>
          </a:p>
          <a:p>
            <a:endParaRPr lang="de-DE" dirty="0" smtClean="0"/>
          </a:p>
          <a:p>
            <a:endParaRPr lang="de-DE" dirty="0"/>
          </a:p>
        </p:txBody>
      </p:sp>
    </p:spTree>
    <p:extLst>
      <p:ext uri="{BB962C8B-B14F-4D97-AF65-F5344CB8AC3E}">
        <p14:creationId xmlns:p14="http://schemas.microsoft.com/office/powerpoint/2010/main" val="37958250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2" name="Rechteck 1"/>
          <p:cNvSpPr/>
          <p:nvPr/>
        </p:nvSpPr>
        <p:spPr>
          <a:xfrm>
            <a:off x="177800" y="596900"/>
            <a:ext cx="8826500" cy="5816978"/>
          </a:xfrm>
          <a:prstGeom prst="rect">
            <a:avLst/>
          </a:prstGeom>
        </p:spPr>
        <p:txBody>
          <a:bodyPr wrap="square">
            <a:spAutoFit/>
          </a:bodyPr>
          <a:lstStyle/>
          <a:p>
            <a:pPr algn="ctr"/>
            <a:r>
              <a:rPr lang="de-DE" sz="2200" b="1" dirty="0" smtClean="0"/>
              <a:t>Beispiele für </a:t>
            </a:r>
            <a:r>
              <a:rPr lang="de-DE" sz="2200" b="1" dirty="0" err="1" smtClean="0"/>
              <a:t>Delegitimierung</a:t>
            </a:r>
            <a:endParaRPr lang="de-DE" sz="2200" b="1" dirty="0" smtClean="0"/>
          </a:p>
          <a:p>
            <a:pPr algn="ctr"/>
            <a:r>
              <a:rPr lang="de-DE" sz="2200" b="1" dirty="0" smtClean="0"/>
              <a:t>Die sogenannten Grundrechte im Grundgesetz</a:t>
            </a:r>
          </a:p>
          <a:p>
            <a:pPr algn="ctr"/>
            <a:r>
              <a:rPr lang="de-DE" sz="2200" b="1" dirty="0" smtClean="0"/>
              <a:t>§ 1 - 19</a:t>
            </a:r>
          </a:p>
          <a:p>
            <a:endParaRPr lang="de-DE" dirty="0" smtClean="0"/>
          </a:p>
          <a:p>
            <a:r>
              <a:rPr lang="de-DE" dirty="0" smtClean="0"/>
              <a:t>§ 7 (</a:t>
            </a:r>
            <a:r>
              <a:rPr lang="de-DE" dirty="0"/>
              <a:t>4) Das Recht zur Errichtung von privaten Schulen wird gewährleistet. Private Schulen als Ersatz für öffentliche Schulen bedürfen der Genehmigung des Staates und unterstehen den Landesgesetzen</a:t>
            </a:r>
            <a:r>
              <a:rPr lang="de-DE" dirty="0" smtClean="0"/>
              <a:t>....</a:t>
            </a:r>
          </a:p>
          <a:p>
            <a:endParaRPr lang="de-DE" dirty="0" smtClean="0"/>
          </a:p>
          <a:p>
            <a:r>
              <a:rPr lang="de-DE" dirty="0" smtClean="0"/>
              <a:t>§ 8 (</a:t>
            </a:r>
            <a:r>
              <a:rPr lang="de-DE" dirty="0"/>
              <a:t>1) Alle Deutschen haben das Recht, sich ohne Anmeldung oder Erlaubnis friedlich und ohne Waffen zu versammeln.</a:t>
            </a:r>
          </a:p>
          <a:p>
            <a:r>
              <a:rPr lang="de-DE" dirty="0"/>
              <a:t>(2) Für Versammlungen unter freiem Himmel kann dieses Recht durch Gesetz oder auf Grund eines Gesetzes beschränkt werden</a:t>
            </a:r>
            <a:r>
              <a:rPr lang="de-DE" dirty="0" smtClean="0"/>
              <a:t>.</a:t>
            </a:r>
          </a:p>
          <a:p>
            <a:endParaRPr lang="de-DE" dirty="0"/>
          </a:p>
          <a:p>
            <a:r>
              <a:rPr lang="de-DE" dirty="0" smtClean="0"/>
              <a:t>§ 9 (</a:t>
            </a:r>
            <a:r>
              <a:rPr lang="de-DE" dirty="0"/>
              <a:t>1) Alle Deutschen haben das Recht, Vereine und Gesellschaften zu bilden.</a:t>
            </a:r>
          </a:p>
          <a:p>
            <a:r>
              <a:rPr lang="de-DE" dirty="0"/>
              <a:t>(2) Vereinigungen, deren Zwecke oder deren Tätigkeit den Strafgesetzen zuwiderlaufen oder die sich gegen die verfassungsmäßige </a:t>
            </a:r>
            <a:r>
              <a:rPr lang="de-DE" dirty="0" smtClean="0"/>
              <a:t>Ordnung...</a:t>
            </a:r>
            <a:r>
              <a:rPr lang="de-DE" dirty="0"/>
              <a:t> sind </a:t>
            </a:r>
            <a:r>
              <a:rPr lang="de-DE" dirty="0" smtClean="0"/>
              <a:t>verboten.</a:t>
            </a:r>
            <a:endParaRPr lang="de-DE" dirty="0"/>
          </a:p>
          <a:p>
            <a:endParaRPr lang="de-DE" dirty="0"/>
          </a:p>
          <a:p>
            <a:r>
              <a:rPr lang="de-DE" dirty="0" smtClean="0"/>
              <a:t>§ 10 (</a:t>
            </a:r>
            <a:r>
              <a:rPr lang="de-DE" dirty="0"/>
              <a:t>1) Das Briefgeheimnis sowie das Post- und Fernmeldegeheimnis sind unverletzlich.</a:t>
            </a:r>
          </a:p>
          <a:p>
            <a:r>
              <a:rPr lang="de-DE" dirty="0"/>
              <a:t>(2) Beschränkungen dürfen nur auf Grund eines Gesetzes angeordnet </a:t>
            </a:r>
            <a:r>
              <a:rPr lang="de-DE"/>
              <a:t>werden</a:t>
            </a:r>
            <a:r>
              <a:rPr lang="de-DE" smtClean="0"/>
              <a:t>....</a:t>
            </a:r>
            <a:endParaRPr lang="de-DE" dirty="0"/>
          </a:p>
          <a:p>
            <a:endParaRPr lang="de-DE" dirty="0" smtClean="0"/>
          </a:p>
        </p:txBody>
      </p:sp>
    </p:spTree>
    <p:extLst>
      <p:ext uri="{BB962C8B-B14F-4D97-AF65-F5344CB8AC3E}">
        <p14:creationId xmlns:p14="http://schemas.microsoft.com/office/powerpoint/2010/main" val="32422764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2" name="Rechteck 1"/>
          <p:cNvSpPr/>
          <p:nvPr/>
        </p:nvSpPr>
        <p:spPr>
          <a:xfrm>
            <a:off x="177800" y="596900"/>
            <a:ext cx="8826500" cy="6924974"/>
          </a:xfrm>
          <a:prstGeom prst="rect">
            <a:avLst/>
          </a:prstGeom>
        </p:spPr>
        <p:txBody>
          <a:bodyPr wrap="square">
            <a:spAutoFit/>
          </a:bodyPr>
          <a:lstStyle/>
          <a:p>
            <a:pPr algn="ctr"/>
            <a:r>
              <a:rPr lang="de-DE" sz="2200" b="1" dirty="0" smtClean="0"/>
              <a:t>Beispiele für </a:t>
            </a:r>
            <a:r>
              <a:rPr lang="de-DE" sz="2200" b="1" dirty="0" err="1" smtClean="0"/>
              <a:t>Delegitimierung</a:t>
            </a:r>
            <a:endParaRPr lang="de-DE" sz="2200" b="1" dirty="0" smtClean="0"/>
          </a:p>
          <a:p>
            <a:pPr algn="ctr"/>
            <a:r>
              <a:rPr lang="de-DE" sz="2200" b="1" dirty="0" smtClean="0"/>
              <a:t>Die sogenannten Grundrechte im Grundgesetz</a:t>
            </a:r>
          </a:p>
          <a:p>
            <a:pPr algn="ctr"/>
            <a:r>
              <a:rPr lang="de-DE" sz="2200" b="1" dirty="0" smtClean="0"/>
              <a:t>§ 1 - 19</a:t>
            </a:r>
          </a:p>
          <a:p>
            <a:endParaRPr lang="de-DE" dirty="0" smtClean="0"/>
          </a:p>
          <a:p>
            <a:r>
              <a:rPr lang="de-DE" dirty="0" smtClean="0"/>
              <a:t>$ 11 (1</a:t>
            </a:r>
            <a:r>
              <a:rPr lang="de-DE" dirty="0"/>
              <a:t>) Alle Deutschen genießen Freizügigkeit im ganzen Bundesgebiet.</a:t>
            </a:r>
          </a:p>
          <a:p>
            <a:r>
              <a:rPr lang="de-DE" dirty="0"/>
              <a:t>(2) Dieses Recht darf nur durch Gesetz oder auf Grund eines Gesetzes </a:t>
            </a:r>
            <a:r>
              <a:rPr lang="de-DE" dirty="0" smtClean="0"/>
              <a:t>... eingeschränkt werden...</a:t>
            </a:r>
          </a:p>
          <a:p>
            <a:endParaRPr lang="de-DE" dirty="0" smtClean="0"/>
          </a:p>
          <a:p>
            <a:r>
              <a:rPr lang="de-DE" dirty="0" smtClean="0"/>
              <a:t>§ 12 (</a:t>
            </a:r>
            <a:r>
              <a:rPr lang="de-DE" dirty="0"/>
              <a:t>1) Alle Deutschen haben das Recht, Beruf, Arbeitsplatz und Ausbildungsstätte frei zu wählen. Die Berufsausübung kann durch Gesetz oder auf Grund eines Gesetzes geregelt werden.</a:t>
            </a:r>
          </a:p>
          <a:p>
            <a:r>
              <a:rPr lang="de-DE" dirty="0"/>
              <a:t>(2) Niemand darf zu einer bestimmten Arbeit gezwungen werden, außer im Rahmen einer herkömmlichen allgemeinen, für alle gleichen öffentlichen Dienstleistungspflicht.</a:t>
            </a:r>
          </a:p>
          <a:p>
            <a:r>
              <a:rPr lang="de-DE" dirty="0"/>
              <a:t>(3) Zwangsarbeit ist nur bei einer gerichtlich angeordneten Freiheitsentziehung zulässig.</a:t>
            </a:r>
          </a:p>
          <a:p>
            <a:endParaRPr lang="de-DE" dirty="0" smtClean="0"/>
          </a:p>
          <a:p>
            <a:r>
              <a:rPr lang="de-DE" dirty="0" smtClean="0"/>
              <a:t>§ 12a (</a:t>
            </a:r>
            <a:r>
              <a:rPr lang="de-DE" dirty="0"/>
              <a:t>1) Männer können vom vollendeten achtzehnten Lebensjahr an zum Dienst in den Streitkräften, im Bundesgrenzschutz oder in einem Zivilschutzverband verpflichtet werden.</a:t>
            </a:r>
          </a:p>
          <a:p>
            <a:endParaRPr lang="de-DE" dirty="0"/>
          </a:p>
          <a:p>
            <a:r>
              <a:rPr lang="de-DE" dirty="0"/>
              <a:t>(1) Die Wohnung ist unverletzlich.</a:t>
            </a:r>
          </a:p>
          <a:p>
            <a:r>
              <a:rPr lang="de-DE" dirty="0"/>
              <a:t>(2) Durchsuchungen dürfen nur durch den Richter, bei Gefahr im Verzuge auch durch die in den Gesetzen vorgesehenen anderen Organe angeordnet und nur in der dort vorgeschriebenen Form durchgeführt werden.</a:t>
            </a:r>
          </a:p>
          <a:p>
            <a:endParaRPr lang="de-DE" dirty="0" smtClean="0"/>
          </a:p>
          <a:p>
            <a:endParaRPr lang="de-DE" dirty="0"/>
          </a:p>
        </p:txBody>
      </p:sp>
    </p:spTree>
    <p:extLst>
      <p:ext uri="{BB962C8B-B14F-4D97-AF65-F5344CB8AC3E}">
        <p14:creationId xmlns:p14="http://schemas.microsoft.com/office/powerpoint/2010/main" val="11137955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2" name="Rechteck 1"/>
          <p:cNvSpPr/>
          <p:nvPr/>
        </p:nvSpPr>
        <p:spPr>
          <a:xfrm>
            <a:off x="177800" y="596900"/>
            <a:ext cx="8826500" cy="5816978"/>
          </a:xfrm>
          <a:prstGeom prst="rect">
            <a:avLst/>
          </a:prstGeom>
        </p:spPr>
        <p:txBody>
          <a:bodyPr wrap="square">
            <a:spAutoFit/>
          </a:bodyPr>
          <a:lstStyle/>
          <a:p>
            <a:pPr algn="ctr"/>
            <a:r>
              <a:rPr lang="de-DE" sz="2200" b="1" dirty="0" smtClean="0"/>
              <a:t>Beispiele für </a:t>
            </a:r>
            <a:r>
              <a:rPr lang="de-DE" sz="2200" b="1" dirty="0" err="1" smtClean="0"/>
              <a:t>Delegitimierung</a:t>
            </a:r>
            <a:endParaRPr lang="de-DE" sz="2200" b="1" dirty="0" smtClean="0"/>
          </a:p>
          <a:p>
            <a:pPr algn="ctr"/>
            <a:r>
              <a:rPr lang="de-DE" sz="2200" b="1" dirty="0" smtClean="0"/>
              <a:t>Die sogenannten Grundrechte im Grundgesetz</a:t>
            </a:r>
          </a:p>
          <a:p>
            <a:pPr algn="ctr"/>
            <a:r>
              <a:rPr lang="de-DE" sz="2200" b="1" dirty="0" smtClean="0"/>
              <a:t>§ 1 - 19</a:t>
            </a:r>
          </a:p>
          <a:p>
            <a:endParaRPr lang="de-DE" dirty="0" smtClean="0"/>
          </a:p>
          <a:p>
            <a:r>
              <a:rPr lang="de-DE" dirty="0" smtClean="0"/>
              <a:t>§ 13 (</a:t>
            </a:r>
            <a:r>
              <a:rPr lang="de-DE" dirty="0"/>
              <a:t>1) Die Wohnung ist unverletzlich.</a:t>
            </a:r>
          </a:p>
          <a:p>
            <a:r>
              <a:rPr lang="de-DE" dirty="0"/>
              <a:t>(2) Durchsuchungen dürfen nur durch den </a:t>
            </a:r>
            <a:r>
              <a:rPr lang="de-DE" dirty="0" smtClean="0"/>
              <a:t>Richter ... durchgeführt </a:t>
            </a:r>
            <a:r>
              <a:rPr lang="de-DE" dirty="0"/>
              <a:t>werden.</a:t>
            </a:r>
          </a:p>
          <a:p>
            <a:endParaRPr lang="de-DE" dirty="0" smtClean="0"/>
          </a:p>
          <a:p>
            <a:r>
              <a:rPr lang="de-DE" dirty="0" smtClean="0"/>
              <a:t>§ 14 (</a:t>
            </a:r>
            <a:r>
              <a:rPr lang="de-DE" dirty="0"/>
              <a:t>1) Das Eigentum und das Erbrecht werden gewährleistet. Inhalt und Schranken werden durch die Gesetze bestimmt.</a:t>
            </a:r>
          </a:p>
          <a:p>
            <a:r>
              <a:rPr lang="de-DE" dirty="0"/>
              <a:t>(2) Eigentum verpflichtet. Sein Gebrauch soll zugleich dem Wohle der Allgemeinheit dienen.</a:t>
            </a:r>
          </a:p>
          <a:p>
            <a:r>
              <a:rPr lang="de-DE" dirty="0"/>
              <a:t>(3) Eine Enteignung ist nur zum Wohle der Allgemeinheit zulässig. Sie darf nur durch Gesetz oder auf Grund eines Gesetzes </a:t>
            </a:r>
            <a:r>
              <a:rPr lang="de-DE" dirty="0" smtClean="0"/>
              <a:t>erfolgen...</a:t>
            </a:r>
          </a:p>
          <a:p>
            <a:endParaRPr lang="de-DE" dirty="0"/>
          </a:p>
          <a:p>
            <a:r>
              <a:rPr lang="de-DE" dirty="0" smtClean="0"/>
              <a:t>§ 15 Grund </a:t>
            </a:r>
            <a:r>
              <a:rPr lang="de-DE" dirty="0"/>
              <a:t>und Boden, Naturschätze und Produktionsmittel können zum Zwecke der Vergesellschaftung durch ein </a:t>
            </a:r>
            <a:r>
              <a:rPr lang="de-DE" dirty="0" smtClean="0"/>
              <a:t>Gesetz ... in </a:t>
            </a:r>
            <a:r>
              <a:rPr lang="de-DE" dirty="0"/>
              <a:t>Gemeineigentum </a:t>
            </a:r>
            <a:r>
              <a:rPr lang="de-DE" dirty="0" smtClean="0"/>
              <a:t>... </a:t>
            </a:r>
            <a:r>
              <a:rPr lang="de-DE" dirty="0"/>
              <a:t>überführt </a:t>
            </a:r>
            <a:r>
              <a:rPr lang="de-DE" dirty="0" smtClean="0"/>
              <a:t>werden</a:t>
            </a:r>
          </a:p>
          <a:p>
            <a:endParaRPr lang="de-DE" dirty="0"/>
          </a:p>
          <a:p>
            <a:r>
              <a:rPr lang="de-DE" dirty="0" smtClean="0"/>
              <a:t>§ 17a (</a:t>
            </a:r>
            <a:r>
              <a:rPr lang="de-DE" dirty="0"/>
              <a:t>2) Gesetze, die der Verteidigung einschließlich des Schutzes der Zivilbevölkerung dienen, können bestimmen, </a:t>
            </a:r>
            <a:r>
              <a:rPr lang="de-DE" dirty="0" err="1"/>
              <a:t>daß</a:t>
            </a:r>
            <a:r>
              <a:rPr lang="de-DE" dirty="0"/>
              <a:t> die Grundrechte der </a:t>
            </a:r>
            <a:r>
              <a:rPr lang="de-DE"/>
              <a:t>Freizügigkeit </a:t>
            </a:r>
            <a:r>
              <a:rPr lang="de-DE" smtClean="0"/>
              <a:t>und </a:t>
            </a:r>
            <a:r>
              <a:rPr lang="de-DE" dirty="0"/>
              <a:t>der Unverletzlichkeit der </a:t>
            </a:r>
            <a:r>
              <a:rPr lang="de-DE"/>
              <a:t>Wohnung </a:t>
            </a:r>
            <a:r>
              <a:rPr lang="de-DE" smtClean="0"/>
              <a:t>eingeschränkt </a:t>
            </a:r>
            <a:r>
              <a:rPr lang="de-DE"/>
              <a:t>werden</a:t>
            </a:r>
            <a:r>
              <a:rPr lang="de-DE" smtClean="0"/>
              <a:t>.</a:t>
            </a:r>
            <a:endParaRPr lang="de-DE" dirty="0" smtClean="0"/>
          </a:p>
          <a:p>
            <a:endParaRPr lang="de-DE" dirty="0"/>
          </a:p>
        </p:txBody>
      </p:sp>
    </p:spTree>
    <p:extLst>
      <p:ext uri="{BB962C8B-B14F-4D97-AF65-F5344CB8AC3E}">
        <p14:creationId xmlns:p14="http://schemas.microsoft.com/office/powerpoint/2010/main" val="8376317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0" y="200960"/>
            <a:ext cx="9144000" cy="265089"/>
          </a:xfrm>
        </p:spPr>
        <p:txBody>
          <a:bodyPr/>
          <a:lstStyle/>
          <a:p>
            <a:r>
              <a:rPr lang="de-DE" dirty="0" smtClean="0"/>
              <a:t>Anthropologie des Staates – Idee und Legitimierungszwang</a:t>
            </a:r>
            <a:endParaRPr lang="en-US" dirty="0"/>
          </a:p>
        </p:txBody>
      </p:sp>
      <p:pic>
        <p:nvPicPr>
          <p:cNvPr id="2" name="Bild 1" descr="Bildschirmfoto 2017-05-28 um 13.01.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48" y="980477"/>
            <a:ext cx="8467891" cy="5133509"/>
          </a:xfrm>
          <a:prstGeom prst="rect">
            <a:avLst/>
          </a:prstGeom>
        </p:spPr>
      </p:pic>
    </p:spTree>
    <p:extLst>
      <p:ext uri="{BB962C8B-B14F-4D97-AF65-F5344CB8AC3E}">
        <p14:creationId xmlns:p14="http://schemas.microsoft.com/office/powerpoint/2010/main" val="29518077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Schmutzer_Freud001 Kopie.jpg"/>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r="-2714"/>
          <a:stretch/>
        </p:blipFill>
        <p:spPr>
          <a:xfrm>
            <a:off x="619760" y="1565275"/>
            <a:ext cx="8046720" cy="3953510"/>
          </a:xfrm>
        </p:spPr>
      </p:pic>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Tree>
    <p:extLst>
      <p:ext uri="{BB962C8B-B14F-4D97-AF65-F5344CB8AC3E}">
        <p14:creationId xmlns:p14="http://schemas.microsoft.com/office/powerpoint/2010/main" val="37086289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pic>
        <p:nvPicPr>
          <p:cNvPr id="2" name="Bild 1" descr="OppenheimerZit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 y="917447"/>
            <a:ext cx="8720516" cy="5346023"/>
          </a:xfrm>
          <a:prstGeom prst="rect">
            <a:avLst/>
          </a:prstGeom>
        </p:spPr>
      </p:pic>
    </p:spTree>
    <p:extLst>
      <p:ext uri="{BB962C8B-B14F-4D97-AF65-F5344CB8AC3E}">
        <p14:creationId xmlns:p14="http://schemas.microsoft.com/office/powerpoint/2010/main" val="19576085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pic>
        <p:nvPicPr>
          <p:cNvPr id="3" name="Bild 2" descr="mcNei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1736212"/>
            <a:ext cx="8100756" cy="3635888"/>
          </a:xfrm>
          <a:prstGeom prst="rect">
            <a:avLst/>
          </a:prstGeom>
        </p:spPr>
      </p:pic>
      <p:pic>
        <p:nvPicPr>
          <p:cNvPr id="5" name="Bild 4" descr="mcNei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59" y="1736212"/>
            <a:ext cx="8104143" cy="3635888"/>
          </a:xfrm>
          <a:prstGeom prst="rect">
            <a:avLst/>
          </a:prstGeom>
        </p:spPr>
      </p:pic>
    </p:spTree>
    <p:extLst>
      <p:ext uri="{BB962C8B-B14F-4D97-AF65-F5344CB8AC3E}">
        <p14:creationId xmlns:p14="http://schemas.microsoft.com/office/powerpoint/2010/main" val="1718896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pic>
        <p:nvPicPr>
          <p:cNvPr id="3" name="Bild 2" descr="Raubrit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25" y="1736724"/>
            <a:ext cx="8030072" cy="3254375"/>
          </a:xfrm>
          <a:prstGeom prst="rect">
            <a:avLst/>
          </a:prstGeom>
        </p:spPr>
      </p:pic>
    </p:spTree>
    <p:extLst>
      <p:ext uri="{BB962C8B-B14F-4D97-AF65-F5344CB8AC3E}">
        <p14:creationId xmlns:p14="http://schemas.microsoft.com/office/powerpoint/2010/main" val="21782689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3" name="Rechteck 2"/>
          <p:cNvSpPr/>
          <p:nvPr/>
        </p:nvSpPr>
        <p:spPr>
          <a:xfrm>
            <a:off x="585216" y="1271280"/>
            <a:ext cx="8018704" cy="3970318"/>
          </a:xfrm>
          <a:prstGeom prst="rect">
            <a:avLst/>
          </a:prstGeom>
        </p:spPr>
        <p:txBody>
          <a:bodyPr wrap="square">
            <a:spAutoFit/>
          </a:bodyPr>
          <a:lstStyle/>
          <a:p>
            <a:pPr algn="just"/>
            <a:r>
              <a:rPr lang="de-DE" dirty="0" smtClean="0">
                <a:latin typeface="Verdana"/>
                <a:cs typeface="Verdana"/>
              </a:rPr>
              <a:t>Da es keine wesentlichen Vermögensunterschiede gibt, so fehlt eine Hauptquelle für die Entstehung von Standesunterschieden. Im allgemeinen sind alle erwachsenen Männer innerhalb des Stammes gleichberechtigt. Die älteren danken ihrer reicheren Erfahrung eine gewisse Autorität; aber niemand fühlt sich ihnen zum Gehorsam verpflichtet. Wo einzelne Häuptlinge anerkannt werden ... ist ihre Macht außerordentlich gering. Der Häuptling hat kein Mittel, um seine Wünsche gegen den Willen der übrigen durchzusetzen. Die meisten Jägerstämme haben jedoch überhaupt keine Häuptlinge. Die ganze männliche Gesellschaft bildet noch eine homogene, undifferenzierte Masse, aus welcher nur diejenigen Individuen hervorragen, die man im Besitz magischer Kräfte glaubt.</a:t>
            </a:r>
          </a:p>
          <a:p>
            <a:pPr algn="just"/>
            <a:endParaRPr lang="de-DE" dirty="0" smtClean="0">
              <a:latin typeface="Verdana"/>
              <a:cs typeface="Verdana"/>
            </a:endParaRPr>
          </a:p>
          <a:p>
            <a:pPr algn="just"/>
            <a:r>
              <a:rPr lang="de-DE" dirty="0" smtClean="0">
                <a:latin typeface="Verdana"/>
                <a:cs typeface="Verdana"/>
              </a:rPr>
              <a:t>Ernst </a:t>
            </a:r>
            <a:r>
              <a:rPr lang="de-DE" dirty="0" err="1" smtClean="0">
                <a:latin typeface="Verdana"/>
                <a:cs typeface="Verdana"/>
              </a:rPr>
              <a:t>Grosse</a:t>
            </a:r>
            <a:r>
              <a:rPr lang="de-DE" dirty="0" smtClean="0">
                <a:latin typeface="Verdana"/>
                <a:cs typeface="Verdana"/>
              </a:rPr>
              <a:t> (1862-1927)</a:t>
            </a:r>
            <a:endParaRPr lang="de-DE" dirty="0">
              <a:latin typeface="Verdana"/>
              <a:cs typeface="Verdana"/>
            </a:endParaRPr>
          </a:p>
        </p:txBody>
      </p:sp>
    </p:spTree>
    <p:extLst>
      <p:ext uri="{BB962C8B-B14F-4D97-AF65-F5344CB8AC3E}">
        <p14:creationId xmlns:p14="http://schemas.microsoft.com/office/powerpoint/2010/main" val="35671344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pic>
        <p:nvPicPr>
          <p:cNvPr id="2" name="Bild 1" descr="North_Sentinel_Isl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42249"/>
            <a:ext cx="5410200" cy="6075980"/>
          </a:xfrm>
          <a:prstGeom prst="rect">
            <a:avLst/>
          </a:prstGeom>
        </p:spPr>
      </p:pic>
      <p:pic>
        <p:nvPicPr>
          <p:cNvPr id="4" name="Bild 3" descr="Bildschirmfoto 2017-06-08 um 22.3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777" y="3735329"/>
            <a:ext cx="1937622" cy="2882900"/>
          </a:xfrm>
          <a:prstGeom prst="rect">
            <a:avLst/>
          </a:prstGeom>
        </p:spPr>
      </p:pic>
      <p:pic>
        <p:nvPicPr>
          <p:cNvPr id="7" name="Bild 6" descr="Bildschirmfoto 2017-06-08 um 22.29.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584" y="850900"/>
            <a:ext cx="3006815" cy="2635250"/>
          </a:xfrm>
          <a:prstGeom prst="rect">
            <a:avLst/>
          </a:prstGeom>
        </p:spPr>
      </p:pic>
    </p:spTree>
    <p:extLst>
      <p:ext uri="{BB962C8B-B14F-4D97-AF65-F5344CB8AC3E}">
        <p14:creationId xmlns:p14="http://schemas.microsoft.com/office/powerpoint/2010/main" val="27035989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p:cNvSpPr txBox="1">
            <a:spLocks/>
          </p:cNvSpPr>
          <p:nvPr/>
        </p:nvSpPr>
        <p:spPr>
          <a:xfrm>
            <a:off x="0" y="200960"/>
            <a:ext cx="9144000" cy="265089"/>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Anthropologie des Staates – Idee und Legitimierungszwang</a:t>
            </a:r>
            <a:endParaRPr lang="en-US" dirty="0"/>
          </a:p>
        </p:txBody>
      </p:sp>
      <p:sp>
        <p:nvSpPr>
          <p:cNvPr id="3" name="Rechteck 2"/>
          <p:cNvSpPr/>
          <p:nvPr/>
        </p:nvSpPr>
        <p:spPr>
          <a:xfrm>
            <a:off x="585216" y="699780"/>
            <a:ext cx="8018704" cy="6186309"/>
          </a:xfrm>
          <a:prstGeom prst="rect">
            <a:avLst/>
          </a:prstGeom>
        </p:spPr>
        <p:txBody>
          <a:bodyPr wrap="square">
            <a:spAutoFit/>
          </a:bodyPr>
          <a:lstStyle/>
          <a:p>
            <a:pPr algn="ctr"/>
            <a:r>
              <a:rPr lang="de-DE" sz="1500" b="1" dirty="0" smtClean="0">
                <a:latin typeface="Verdana"/>
                <a:cs typeface="Verdana"/>
              </a:rPr>
              <a:t>Was ist der Staat für berühmte Denker?</a:t>
            </a:r>
          </a:p>
          <a:p>
            <a:pPr algn="just"/>
            <a:endParaRPr lang="de-DE" sz="1500" dirty="0" smtClean="0">
              <a:latin typeface="Verdana"/>
              <a:cs typeface="Verdana"/>
            </a:endParaRPr>
          </a:p>
          <a:p>
            <a:pPr algn="just"/>
            <a:r>
              <a:rPr lang="de-DE" sz="1500" dirty="0" smtClean="0">
                <a:latin typeface="Verdana"/>
                <a:cs typeface="Verdana"/>
              </a:rPr>
              <a:t>Platon (427-347 v. Chr.): „Bedürfnis des Zusammenschlusses“</a:t>
            </a:r>
          </a:p>
          <a:p>
            <a:pPr algn="just"/>
            <a:r>
              <a:rPr lang="de-DE" sz="1500" dirty="0" smtClean="0">
                <a:latin typeface="Verdana"/>
                <a:cs typeface="Verdana"/>
              </a:rPr>
              <a:t>Aristoteles (384-322 v. Chr.): „Gebilde der Natur“</a:t>
            </a:r>
          </a:p>
          <a:p>
            <a:pPr algn="just"/>
            <a:r>
              <a:rPr lang="de-DE" sz="1500" dirty="0" err="1" smtClean="0">
                <a:latin typeface="Verdana"/>
                <a:cs typeface="Verdana"/>
              </a:rPr>
              <a:t>Niccoló</a:t>
            </a:r>
            <a:r>
              <a:rPr lang="de-DE" sz="1500" dirty="0" smtClean="0">
                <a:latin typeface="Verdana"/>
                <a:cs typeface="Verdana"/>
              </a:rPr>
              <a:t> Machiavelli (1469-1527): </a:t>
            </a:r>
            <a:r>
              <a:rPr lang="de-DE" sz="1500" dirty="0">
                <a:latin typeface="Verdana"/>
                <a:cs typeface="Verdana"/>
              </a:rPr>
              <a:t>„Die hauptsächlichen Grundlagen, die alle Staaten brauchen ... sind gute Gesetze und ein gutes Heer.</a:t>
            </a:r>
            <a:r>
              <a:rPr lang="de-DE" sz="1500" dirty="0" smtClean="0">
                <a:latin typeface="Verdana"/>
                <a:cs typeface="Verdana"/>
              </a:rPr>
              <a:t>“</a:t>
            </a:r>
          </a:p>
          <a:p>
            <a:pPr algn="just"/>
            <a:r>
              <a:rPr lang="de-DE" sz="1500" dirty="0" smtClean="0">
                <a:latin typeface="Verdana"/>
                <a:cs typeface="Verdana"/>
              </a:rPr>
              <a:t>Thomas Hobbes (1588-1679): „Den Krieg aller gegen alle zu beenden“, künstlicher Mensch („</a:t>
            </a:r>
            <a:r>
              <a:rPr lang="de-DE" sz="1500" dirty="0" err="1" smtClean="0">
                <a:latin typeface="Verdana"/>
                <a:cs typeface="Verdana"/>
              </a:rPr>
              <a:t>artificial</a:t>
            </a:r>
            <a:r>
              <a:rPr lang="de-DE" sz="1500" dirty="0" smtClean="0">
                <a:latin typeface="Verdana"/>
                <a:cs typeface="Verdana"/>
              </a:rPr>
              <a:t> man“)“ </a:t>
            </a:r>
          </a:p>
          <a:p>
            <a:pPr algn="just"/>
            <a:r>
              <a:rPr lang="de-DE" sz="1500" dirty="0" smtClean="0">
                <a:latin typeface="Verdana"/>
                <a:cs typeface="Verdana"/>
              </a:rPr>
              <a:t>Jean-Jacques Rousseau (1712-1778): „Gesellschaftsvertrag“ (Organisation des absoluten unfehlbaren Gemeinwillens)</a:t>
            </a:r>
          </a:p>
          <a:p>
            <a:pPr algn="just"/>
            <a:r>
              <a:rPr lang="de-DE" sz="1500" dirty="0" smtClean="0">
                <a:latin typeface="Verdana"/>
                <a:cs typeface="Verdana"/>
              </a:rPr>
              <a:t>Johann Gottlieb Fichte (1762-1814): „Mittel zum höheren Zweck“</a:t>
            </a:r>
          </a:p>
          <a:p>
            <a:pPr algn="just"/>
            <a:r>
              <a:rPr lang="de-DE" sz="1500" dirty="0" smtClean="0">
                <a:latin typeface="Verdana"/>
                <a:cs typeface="Verdana"/>
              </a:rPr>
              <a:t>Leopold von Ranke (1795-1886): „Gedanken Gottes“. </a:t>
            </a:r>
          </a:p>
          <a:p>
            <a:pPr algn="just"/>
            <a:r>
              <a:rPr lang="de-DE" sz="1500" dirty="0" smtClean="0">
                <a:latin typeface="Verdana"/>
                <a:cs typeface="Verdana"/>
              </a:rPr>
              <a:t>Georg Wilhelm Friedrich Hegel (1770-1831): „Wirklichkeit der sittlichen Idee, der sittliche Geist“</a:t>
            </a:r>
          </a:p>
          <a:p>
            <a:pPr algn="just"/>
            <a:r>
              <a:rPr lang="de-DE" sz="1500" dirty="0" smtClean="0">
                <a:latin typeface="Verdana"/>
                <a:cs typeface="Verdana"/>
              </a:rPr>
              <a:t>Friedrich Julius Stahl (1802-1861): „sittliche Reich menschlicher Gemeinschaft ... göttliche Institution“</a:t>
            </a:r>
          </a:p>
          <a:p>
            <a:pPr algn="just"/>
            <a:r>
              <a:rPr lang="de-DE" sz="1500" dirty="0" smtClean="0">
                <a:latin typeface="Verdana"/>
                <a:cs typeface="Verdana"/>
              </a:rPr>
              <a:t>Friedrich Carl von </a:t>
            </a:r>
            <a:r>
              <a:rPr lang="de-DE" sz="1500" dirty="0" err="1" smtClean="0">
                <a:latin typeface="Verdana"/>
                <a:cs typeface="Verdana"/>
              </a:rPr>
              <a:t>Savigny</a:t>
            </a:r>
            <a:r>
              <a:rPr lang="de-DE" sz="1500" dirty="0" smtClean="0">
                <a:latin typeface="Verdana"/>
                <a:cs typeface="Verdana"/>
              </a:rPr>
              <a:t> (1779-1861): „Staatsentstehung eine Art Rechtserzeugung, die höchste Stufe der Rechtserzeugung überhaupt ... leibliche Erscheinung des Volkes“</a:t>
            </a:r>
          </a:p>
          <a:p>
            <a:pPr algn="just"/>
            <a:r>
              <a:rPr lang="de-DE" sz="1500" dirty="0" smtClean="0">
                <a:latin typeface="Verdana"/>
                <a:cs typeface="Verdana"/>
              </a:rPr>
              <a:t>Johann Caspar </a:t>
            </a:r>
            <a:r>
              <a:rPr lang="de-DE" sz="1500" dirty="0" err="1" smtClean="0">
                <a:latin typeface="Verdana"/>
                <a:cs typeface="Verdana"/>
              </a:rPr>
              <a:t>Bluntschli</a:t>
            </a:r>
            <a:r>
              <a:rPr lang="de-DE" sz="1500" dirty="0" smtClean="0">
                <a:latin typeface="Verdana"/>
                <a:cs typeface="Verdana"/>
              </a:rPr>
              <a:t> (1808-1881): „Volksperson“</a:t>
            </a:r>
          </a:p>
          <a:p>
            <a:pPr algn="just"/>
            <a:r>
              <a:rPr lang="de-DE" sz="1500" dirty="0" smtClean="0">
                <a:latin typeface="Verdana"/>
                <a:cs typeface="Verdana"/>
              </a:rPr>
              <a:t>Sir Henry Maine (1822-1888): „Entwicklung aus Geschlecht, Haus, Familie und Stamm“</a:t>
            </a:r>
          </a:p>
          <a:p>
            <a:pPr algn="just"/>
            <a:r>
              <a:rPr lang="de-DE" sz="1500" dirty="0" smtClean="0">
                <a:latin typeface="Verdana"/>
                <a:cs typeface="Verdana"/>
              </a:rPr>
              <a:t>Georg </a:t>
            </a:r>
            <a:r>
              <a:rPr lang="de-DE" sz="1500" dirty="0" err="1" smtClean="0">
                <a:latin typeface="Verdana"/>
                <a:cs typeface="Verdana"/>
              </a:rPr>
              <a:t>Jellinek</a:t>
            </a:r>
            <a:r>
              <a:rPr lang="de-DE" sz="1500" dirty="0" smtClean="0">
                <a:latin typeface="Verdana"/>
                <a:cs typeface="Verdana"/>
              </a:rPr>
              <a:t> (1851-1911): „Verbandseinheit“</a:t>
            </a:r>
          </a:p>
          <a:p>
            <a:pPr algn="just"/>
            <a:r>
              <a:rPr lang="de-DE" sz="1500" dirty="0" smtClean="0">
                <a:latin typeface="Verdana"/>
                <a:cs typeface="Verdana"/>
              </a:rPr>
              <a:t>Hugo Grotius (1583-1645): „Der Staat ist eine vollkommene Verbindung freier Menschen, welche sich des Rechtsschutzes und des Nutzens wegen zusammengetan haben. </a:t>
            </a:r>
            <a:endParaRPr lang="de-DE" sz="1500" dirty="0">
              <a:latin typeface="Verdana"/>
              <a:cs typeface="Verdana"/>
            </a:endParaRPr>
          </a:p>
        </p:txBody>
      </p:sp>
    </p:spTree>
    <p:extLst>
      <p:ext uri="{BB962C8B-B14F-4D97-AF65-F5344CB8AC3E}">
        <p14:creationId xmlns:p14="http://schemas.microsoft.com/office/powerpoint/2010/main" val="1589638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lar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Elare.thmx</Template>
  <TotalTime>0</TotalTime>
  <Words>1422</Words>
  <Application>Microsoft Macintosh PowerPoint</Application>
  <PresentationFormat>Bildschirmpräsentation (4:3)</PresentationFormat>
  <Paragraphs>114</Paragraphs>
  <Slides>18</Slides>
  <Notes>2</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Elare</vt:lpstr>
      <vt:lpstr>Anthropologie des Staates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Anthropologie des Staates</dc:title>
  <dc:creator>Apple Apple</dc:creator>
  <cp:lastModifiedBy>Apple Apple</cp:lastModifiedBy>
  <cp:revision>26</cp:revision>
  <dcterms:created xsi:type="dcterms:W3CDTF">2017-04-30T22:53:31Z</dcterms:created>
  <dcterms:modified xsi:type="dcterms:W3CDTF">2017-06-13T20:46:39Z</dcterms:modified>
</cp:coreProperties>
</file>